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8" r:id="rId2"/>
  </p:sldMasterIdLst>
  <p:notesMasterIdLst>
    <p:notesMasterId r:id="rId7"/>
  </p:notesMasterIdLst>
  <p:handoutMasterIdLst>
    <p:handoutMasterId r:id="rId8"/>
  </p:handoutMasterIdLst>
  <p:sldIdLst>
    <p:sldId id="336" r:id="rId3"/>
    <p:sldId id="342" r:id="rId4"/>
    <p:sldId id="337" r:id="rId5"/>
    <p:sldId id="34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burn, Terri" initials="MT" lastIdx="11" clrIdx="0">
    <p:extLst>
      <p:ext uri="{19B8F6BF-5375-455C-9EA6-DF929625EA0E}">
        <p15:presenceInfo xmlns:p15="http://schemas.microsoft.com/office/powerpoint/2012/main" userId="S::tmarshbu@nrel.gov::242f386f-c8dc-4707-b9be-760229890216" providerId="AD"/>
      </p:ext>
    </p:extLst>
  </p:cmAuthor>
  <p:cmAuthor id="2" name="Elsworth, James" initials="EJ" lastIdx="3" clrIdx="1">
    <p:extLst>
      <p:ext uri="{19B8F6BF-5375-455C-9EA6-DF929625EA0E}">
        <p15:presenceInfo xmlns:p15="http://schemas.microsoft.com/office/powerpoint/2012/main" userId="S::jelswort@nrel.gov::4e40fa3e-17a0-4720-8b96-168874a4a0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25A"/>
    <a:srgbClr val="002F6C"/>
    <a:srgbClr val="E7E7E5"/>
    <a:srgbClr val="D9D7D3"/>
    <a:srgbClr val="0067B9"/>
    <a:srgbClr val="635C5B"/>
    <a:srgbClr val="CFCDC9"/>
    <a:srgbClr val="BA0C2F"/>
    <a:srgbClr val="FFFFFF"/>
    <a:srgbClr val="6C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3" autoAdjust="0"/>
    <p:restoredTop sz="50000" autoAdjust="0"/>
  </p:normalViewPr>
  <p:slideViewPr>
    <p:cSldViewPr snapToGrid="0">
      <p:cViewPr varScale="1">
        <p:scale>
          <a:sx n="61" d="100"/>
          <a:sy n="61" d="100"/>
        </p:scale>
        <p:origin x="1506" y="78"/>
      </p:cViewPr>
      <p:guideLst>
        <p:guide orient="horz" pos="2160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146874"/>
            <a:ext cx="8031997" cy="1030198"/>
          </a:xfrm>
          <a:noFill/>
          <a:effectLst/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20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2221423"/>
            <a:ext cx="8024247" cy="823554"/>
          </a:xfrm>
          <a:noFill/>
          <a:effectLst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21" y="303573"/>
            <a:ext cx="1842837" cy="576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8" y="363491"/>
            <a:ext cx="1607094" cy="4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128" y="159548"/>
            <a:ext cx="8832715" cy="654347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185154"/>
            <a:ext cx="3809696" cy="528698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5154"/>
            <a:ext cx="3810304" cy="528698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spcBef>
                <a:spcPts val="0"/>
              </a:spcBef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128" y="159548"/>
            <a:ext cx="8832715" cy="654347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193259"/>
            <a:ext cx="2514296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193259"/>
            <a:ext cx="2514904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193259"/>
            <a:ext cx="2514904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3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48439"/>
            <a:ext cx="8839200" cy="3030182"/>
          </a:xfrm>
          <a:noFill/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48380"/>
            <a:ext cx="77724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8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2128" y="149157"/>
            <a:ext cx="4306111" cy="654347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6103" y="103763"/>
            <a:ext cx="3688470" cy="104410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96495" y="1185154"/>
            <a:ext cx="3802770" cy="54130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6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578485" y="149157"/>
            <a:ext cx="4422843" cy="654347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3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146874"/>
            <a:ext cx="8031997" cy="1030198"/>
          </a:xfrm>
          <a:noFill/>
          <a:effectLst/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20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2221423"/>
            <a:ext cx="8024247" cy="823554"/>
          </a:xfrm>
          <a:noFill/>
          <a:effectLst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21" y="303573"/>
            <a:ext cx="1842837" cy="576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8" y="363491"/>
            <a:ext cx="1607094" cy="4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66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73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553856"/>
            <a:ext cx="1524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81186"/>
            <a:ext cx="6559658" cy="1511085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NREL Logo2010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98" y="5612185"/>
            <a:ext cx="1312020" cy="3448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93670" y="6101307"/>
            <a:ext cx="1641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</a:rPr>
              <a:t>NREL is a national laboratory of the U.S. Department of Energy, Office of Energy Efficiency and Renewable Energy, operated by the Alliance for Sustainable Energy, LLC. </a:t>
            </a:r>
          </a:p>
        </p:txBody>
      </p:sp>
    </p:spTree>
    <p:extLst>
      <p:ext uri="{BB962C8B-B14F-4D97-AF65-F5344CB8AC3E}">
        <p14:creationId xmlns:p14="http://schemas.microsoft.com/office/powerpoint/2010/main" val="352782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52994"/>
            <a:ext cx="8380708" cy="107713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3361863"/>
            <a:ext cx="8396208" cy="63543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21" y="303573"/>
            <a:ext cx="1842837" cy="576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8" y="363491"/>
            <a:ext cx="1607094" cy="4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740" y="827782"/>
            <a:ext cx="6899223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chemeClr val="bg1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64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6774"/>
            <a:ext cx="7772400" cy="53048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208990" cy="56841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C2113A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66800"/>
            <a:ext cx="5416550" cy="0"/>
          </a:xfrm>
          <a:prstGeom prst="line">
            <a:avLst/>
          </a:prstGeom>
          <a:ln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91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73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" y="5553856"/>
            <a:ext cx="1524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81186"/>
            <a:ext cx="6559658" cy="1511085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NREL Logo2010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98" y="5612185"/>
            <a:ext cx="1312020" cy="3448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93670" y="6101307"/>
            <a:ext cx="1641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</a:rPr>
              <a:t>NREL is a national laboratory of the U.S. Department of Energy, Office of Energy Efficiency and Renewable Energy, operated by the Alliance for Sustainable Energy, LLC. </a:t>
            </a:r>
          </a:p>
        </p:txBody>
      </p: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185154"/>
            <a:ext cx="3809696" cy="528698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5154"/>
            <a:ext cx="3810304" cy="528698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spcBef>
                <a:spcPts val="0"/>
              </a:spcBef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208990" cy="56841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C2113A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066800"/>
            <a:ext cx="5416550" cy="0"/>
          </a:xfrm>
          <a:prstGeom prst="line">
            <a:avLst/>
          </a:prstGeom>
          <a:ln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55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193259"/>
            <a:ext cx="2514296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193259"/>
            <a:ext cx="2514904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193259"/>
            <a:ext cx="2514904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1066800"/>
            <a:ext cx="208990" cy="56841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C2113A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066800"/>
            <a:ext cx="5416550" cy="0"/>
          </a:xfrm>
          <a:prstGeom prst="line">
            <a:avLst/>
          </a:prstGeom>
          <a:ln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39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518826" y="152400"/>
            <a:ext cx="3472774" cy="6352309"/>
          </a:xfrm>
          <a:noFill/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4696534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208990" cy="56841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C2113A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66800"/>
            <a:ext cx="5416550" cy="0"/>
          </a:xfrm>
          <a:prstGeom prst="line">
            <a:avLst/>
          </a:prstGeom>
          <a:ln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96494" y="1185154"/>
            <a:ext cx="4696387" cy="5558546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26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noFill/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94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128" y="159548"/>
            <a:ext cx="8832715" cy="654347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185154"/>
            <a:ext cx="3809696" cy="528698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5154"/>
            <a:ext cx="3810304" cy="528698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spcBef>
                <a:spcPts val="0"/>
              </a:spcBef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2128" y="159548"/>
            <a:ext cx="8832715" cy="654347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193259"/>
            <a:ext cx="2514296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193259"/>
            <a:ext cx="2514904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193259"/>
            <a:ext cx="2514904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1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48439"/>
            <a:ext cx="8839200" cy="3030182"/>
          </a:xfrm>
          <a:noFill/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48380"/>
            <a:ext cx="77724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2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2128" y="149157"/>
            <a:ext cx="4306111" cy="654347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6103" y="103763"/>
            <a:ext cx="3688470" cy="104410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96495" y="1185154"/>
            <a:ext cx="3802770" cy="54130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9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578485" y="149157"/>
            <a:ext cx="4422843" cy="654347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52994"/>
            <a:ext cx="8380708" cy="107713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3361863"/>
            <a:ext cx="8396208" cy="63543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21" y="303573"/>
            <a:ext cx="1842837" cy="576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8" y="363491"/>
            <a:ext cx="1607094" cy="4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740" y="827782"/>
            <a:ext cx="6899223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chemeClr val="bg1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6774"/>
            <a:ext cx="7772400" cy="53048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208990" cy="56841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C2113A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66800"/>
            <a:ext cx="5416550" cy="0"/>
          </a:xfrm>
          <a:prstGeom prst="line">
            <a:avLst/>
          </a:prstGeom>
          <a:ln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31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185154"/>
            <a:ext cx="3809696" cy="528698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5154"/>
            <a:ext cx="3810304" cy="528698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spcBef>
                <a:spcPts val="0"/>
              </a:spcBef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208990" cy="56841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C2113A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066800"/>
            <a:ext cx="5416550" cy="0"/>
          </a:xfrm>
          <a:prstGeom prst="line">
            <a:avLst/>
          </a:prstGeom>
          <a:ln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193259"/>
            <a:ext cx="2514296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193259"/>
            <a:ext cx="2514904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193259"/>
            <a:ext cx="2514904" cy="53048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7772400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1066800"/>
            <a:ext cx="208990" cy="56841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C2113A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066800"/>
            <a:ext cx="5416550" cy="0"/>
          </a:xfrm>
          <a:prstGeom prst="line">
            <a:avLst/>
          </a:prstGeom>
          <a:ln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518826" y="152400"/>
            <a:ext cx="3472774" cy="6352309"/>
          </a:xfrm>
          <a:noFill/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103762"/>
            <a:ext cx="4696534" cy="8819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208990" cy="56841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C2113A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66800"/>
            <a:ext cx="5416550" cy="0"/>
          </a:xfrm>
          <a:prstGeom prst="line">
            <a:avLst/>
          </a:prstGeom>
          <a:ln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96494" y="1185154"/>
            <a:ext cx="4696387" cy="5558546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  <a:latin typeface="+mn-lt"/>
              </a:defRPr>
            </a:lvl1pPr>
            <a:lvl2pPr>
              <a:spcAft>
                <a:spcPts val="600"/>
              </a:spcAft>
              <a:defRPr sz="1800">
                <a:solidFill>
                  <a:srgbClr val="6C6463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600">
                <a:solidFill>
                  <a:srgbClr val="6C6463"/>
                </a:solidFill>
                <a:latin typeface="+mn-lt"/>
              </a:defRPr>
            </a:lvl3pPr>
            <a:lvl4pPr>
              <a:defRPr sz="1400">
                <a:solidFill>
                  <a:srgbClr val="6C6463"/>
                </a:solidFill>
                <a:latin typeface="+mn-lt"/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4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noFill/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110247"/>
            <a:ext cx="7772400" cy="8690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0834"/>
            <a:ext cx="7772400" cy="529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6" r:id="rId2"/>
    <p:sldLayoutId id="2147483716" r:id="rId3"/>
    <p:sldLayoutId id="2147483717" r:id="rId4"/>
    <p:sldLayoutId id="2147483732" r:id="rId5"/>
    <p:sldLayoutId id="2147483733" r:id="rId6"/>
    <p:sldLayoutId id="2147483734" r:id="rId7"/>
    <p:sldLayoutId id="2147483736" r:id="rId8"/>
    <p:sldLayoutId id="2147483737" r:id="rId9"/>
    <p:sldLayoutId id="2147483686" r:id="rId10"/>
    <p:sldLayoutId id="2147483720" r:id="rId11"/>
    <p:sldLayoutId id="2147483699" r:id="rId12"/>
    <p:sldLayoutId id="2147483694" r:id="rId13"/>
    <p:sldLayoutId id="214748373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baseline="0">
          <a:solidFill>
            <a:schemeClr val="tx2"/>
          </a:solidFill>
          <a:latin typeface="+mj-l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+mn-l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1800" b="0" i="0" kern="1200">
          <a:solidFill>
            <a:srgbClr val="635C5B"/>
          </a:solidFill>
          <a:latin typeface="+mn-l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110247"/>
            <a:ext cx="7772400" cy="8690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0834"/>
            <a:ext cx="7772400" cy="529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14690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 b="0" i="0">
                <a:solidFill>
                  <a:srgbClr val="635C5B"/>
                </a:solidFill>
                <a:latin typeface="+mn-l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7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baseline="0">
          <a:solidFill>
            <a:schemeClr val="tx2"/>
          </a:solidFill>
          <a:latin typeface="+mj-l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+mn-l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1800" b="0" i="0" kern="1200">
          <a:solidFill>
            <a:srgbClr val="635C5B"/>
          </a:solidFill>
          <a:latin typeface="+mn-l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 b="4251"/>
          <a:stretch/>
        </p:blipFill>
        <p:spPr>
          <a:xfrm>
            <a:off x="0" y="3146156"/>
            <a:ext cx="9134388" cy="3711844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32078" y="744795"/>
            <a:ext cx="8031997" cy="1030198"/>
          </a:xfrm>
        </p:spPr>
        <p:txBody>
          <a:bodyPr>
            <a:normAutofit/>
          </a:bodyPr>
          <a:lstStyle/>
          <a:p>
            <a:r>
              <a:rPr lang="en-US" dirty="0"/>
              <a:t>Risk Introduction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CDB41D12-4D78-43FF-A94F-2CCA052C2095}"/>
              </a:ext>
            </a:extLst>
          </p:cNvPr>
          <p:cNvSpPr>
            <a:spLocks noGrp="1"/>
          </p:cNvSpPr>
          <p:nvPr/>
        </p:nvSpPr>
        <p:spPr>
          <a:xfrm>
            <a:off x="555070" y="1888648"/>
            <a:ext cx="8024247" cy="133579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4D525A"/>
                </a:solidFill>
              </a:rPr>
              <a:t>Power Sector Resilience Planning Guidebook</a:t>
            </a:r>
          </a:p>
          <a:p>
            <a:r>
              <a:rPr lang="en-US" sz="1500" i="1" dirty="0">
                <a:solidFill>
                  <a:srgbClr val="4D525A"/>
                </a:solidFill>
              </a:rPr>
              <a:t>The following slides are intended to provide additional background information on how to assess and evaluate risks to the power system. They can serve simply as a reference or can be used in local power sector resilience assessment workshops. For questions or more information on the slides, use the “Ask An Expert” feature on the </a:t>
            </a:r>
            <a:r>
              <a:rPr lang="en-US" sz="1500" i="1">
                <a:solidFill>
                  <a:srgbClr val="4D525A"/>
                </a:solidFill>
              </a:rPr>
              <a:t>Resilient Energy </a:t>
            </a:r>
            <a:r>
              <a:rPr lang="en-US" sz="1500" i="1" dirty="0">
                <a:solidFill>
                  <a:srgbClr val="4D525A"/>
                </a:solidFill>
              </a:rPr>
              <a:t>Platform website.</a:t>
            </a:r>
          </a:p>
          <a:p>
            <a:endParaRPr lang="en-US" dirty="0">
              <a:solidFill>
                <a:srgbClr val="4D525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F2055-0E65-DA4C-B15A-9795661B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1" y="1167113"/>
            <a:ext cx="620397" cy="6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5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DE837F-7AC9-4F24-8B55-9CBA271D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3762"/>
            <a:ext cx="7227581" cy="881973"/>
          </a:xfrm>
        </p:spPr>
        <p:txBody>
          <a:bodyPr/>
          <a:lstStyle/>
          <a:p>
            <a:r>
              <a:rPr lang="en-US" dirty="0"/>
              <a:t>What is Risk?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73743DA-13B8-4A6B-B46F-F9327072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22" y="1065570"/>
            <a:ext cx="8991600" cy="3063084"/>
          </a:xfr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Risk</a:t>
            </a:r>
            <a:r>
              <a:rPr lang="en-US" sz="3200" dirty="0">
                <a:solidFill>
                  <a:schemeClr val="bg1"/>
                </a:solidFill>
              </a:rPr>
              <a:t> is the potential for loss, damage, or destruction of key resources or power system assets resulting from exposure to a threat. Risk scores are the product of the threat likelihood score and the vulnerability severity score.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09EB5-60B0-458D-8B47-2AA476A6B038}"/>
              </a:ext>
            </a:extLst>
          </p:cNvPr>
          <p:cNvSpPr txBox="1"/>
          <p:nvPr/>
        </p:nvSpPr>
        <p:spPr>
          <a:xfrm>
            <a:off x="251670" y="4764947"/>
            <a:ext cx="82883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Risk Score = Threat Likelihood Score x Vulnerability Severity Score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C7D51-C6BB-5C41-9BAF-6F9C2F34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3" y="305467"/>
            <a:ext cx="620397" cy="6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5262" y="1083257"/>
            <a:ext cx="8757968" cy="5304817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Not all threats directly influence each vulnerability. The first step in assessing risk involves determining which threats and vulnerabilities are linked. Some vulnerabilities may be linked to multiple threats. </a:t>
            </a:r>
          </a:p>
          <a:p>
            <a:pPr>
              <a:spcAft>
                <a:spcPts val="300"/>
              </a:spcAft>
            </a:pPr>
            <a:r>
              <a:rPr lang="en-US" dirty="0"/>
              <a:t>The risk scores are then calculated for all linked threats and vulnerabilities. </a:t>
            </a:r>
          </a:p>
          <a:p>
            <a:pPr>
              <a:spcAft>
                <a:spcPts val="300"/>
              </a:spcAft>
            </a:pPr>
            <a:r>
              <a:rPr lang="en-US" dirty="0"/>
              <a:t>The scores are often shown in a risk-matrix heat map, as shown here, which highlights the highest-risk vulnerability-threat pairs with qualitative scores. However, this matrix can also show quantitative scores.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03762"/>
            <a:ext cx="7772400" cy="881973"/>
          </a:xfrm>
        </p:spPr>
        <p:txBody>
          <a:bodyPr/>
          <a:lstStyle/>
          <a:p>
            <a:r>
              <a:rPr lang="en-US" dirty="0"/>
              <a:t>Assessing the Risk Score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536344-6529-4F2D-ACE5-2EFBDAC07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63063"/>
              </p:ext>
            </p:extLst>
          </p:nvPr>
        </p:nvGraphicFramePr>
        <p:xfrm>
          <a:off x="520047" y="3749879"/>
          <a:ext cx="7938457" cy="3108121"/>
        </p:xfrm>
        <a:graphic>
          <a:graphicData uri="http://schemas.openxmlformats.org/drawingml/2006/table">
            <a:tbl>
              <a:tblPr firstRow="1" firstCol="1" bandRow="1"/>
              <a:tblGrid>
                <a:gridCol w="69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583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Vulnerability Severity Score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vert="vert27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Low-to-medium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Low-to-medium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Low-to-medium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Low-to-medium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Low-to-medium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Low-to-medium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endParaRPr lang="en-US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195" marR="341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endParaRPr lang="en-US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195" marR="34195" marT="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Low-to-medium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Medium-to-high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95" marR="3419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2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endParaRPr lang="en-US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195" marR="341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endParaRPr lang="en-US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195" marR="341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 Likelihood Score</a:t>
                      </a:r>
                    </a:p>
                  </a:txBody>
                  <a:tcPr marL="34195" marR="34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CF6E2AE-1CAE-464D-A055-4C3D431E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3" y="305467"/>
            <a:ext cx="620397" cy="6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6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B71747-ABF0-4325-A8B5-56DF2131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447" y="1567434"/>
            <a:ext cx="5102352" cy="4210812"/>
          </a:xfrm>
          <a:prstGeom prst="rect">
            <a:avLst/>
          </a:prstGeom>
          <a:solidFill>
            <a:schemeClr val="bg2">
              <a:lumMod val="60000"/>
              <a:lumOff val="40000"/>
              <a:alpha val="95000"/>
            </a:schemeClr>
          </a:solidFill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1DE88-F7F4-4C8F-9BFD-38591FF0B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1449421"/>
            <a:ext cx="5726904" cy="5304817"/>
          </a:xfrm>
        </p:spPr>
        <p:txBody>
          <a:bodyPr/>
          <a:lstStyle/>
          <a:p>
            <a:r>
              <a:rPr lang="en-US" dirty="0"/>
              <a:t>The risk-matrix heat map is helpful for showing the relative importance of different risks. </a:t>
            </a:r>
          </a:p>
          <a:p>
            <a:r>
              <a:rPr lang="en-US" dirty="0"/>
              <a:t>Displaying in this format facilitates understanding of the interactions between threats and vulnerabilities, identifies potential solutions, and helps prioritize resilience planning efforts.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97B04B-8286-4D48-BB9B-9FBE2011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3762"/>
            <a:ext cx="7772400" cy="881973"/>
          </a:xfrm>
        </p:spPr>
        <p:txBody>
          <a:bodyPr/>
          <a:lstStyle/>
          <a:p>
            <a:r>
              <a:rPr lang="en-US" dirty="0"/>
              <a:t>Evaluating Risks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26D9F-F596-4B40-94A9-B7860F427484}"/>
              </a:ext>
            </a:extLst>
          </p:cNvPr>
          <p:cNvSpPr txBox="1"/>
          <p:nvPr/>
        </p:nvSpPr>
        <p:spPr>
          <a:xfrm>
            <a:off x="3512620" y="5778246"/>
            <a:ext cx="507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Hypothetical example of a national resilience planning process risk assessment, based on a risk matrix developed by Anderson et al, 2018.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CD3B0-2936-AB43-A07B-47306A31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3" y="305467"/>
            <a:ext cx="620397" cy="6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9195"/>
      </p:ext>
    </p:extLst>
  </p:cSld>
  <p:clrMapOvr>
    <a:masterClrMapping/>
  </p:clrMapOvr>
</p:sld>
</file>

<file path=ppt/theme/theme1.xml><?xml version="1.0" encoding="utf-8"?>
<a:theme xmlns:a="http://schemas.openxmlformats.org/drawingml/2006/main" name="USAID-NREL template">
  <a:themeElements>
    <a:clrScheme name="USAID">
      <a:dk1>
        <a:srgbClr val="000000"/>
      </a:dk1>
      <a:lt1>
        <a:srgbClr val="FFFFFF"/>
      </a:lt1>
      <a:dk2>
        <a:srgbClr val="002F6C"/>
      </a:dk2>
      <a:lt2>
        <a:srgbClr val="8C8985"/>
      </a:lt2>
      <a:accent1>
        <a:srgbClr val="002F6C"/>
      </a:accent1>
      <a:accent2>
        <a:srgbClr val="0067B9"/>
      </a:accent2>
      <a:accent3>
        <a:srgbClr val="A7C6ED"/>
      </a:accent3>
      <a:accent4>
        <a:srgbClr val="651D32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17A5DC6-C2F3-A144-B20D-C9D17B801AA2}" vid="{E7338EB7-9F14-884A-BB19-AA3E6D51816D}"/>
    </a:ext>
  </a:extLst>
</a:theme>
</file>

<file path=ppt/theme/theme2.xml><?xml version="1.0" encoding="utf-8"?>
<a:theme xmlns:a="http://schemas.openxmlformats.org/drawingml/2006/main" name="1_USAID-NREL template">
  <a:themeElements>
    <a:clrScheme name="USAID">
      <a:dk1>
        <a:srgbClr val="000000"/>
      </a:dk1>
      <a:lt1>
        <a:srgbClr val="FFFFFF"/>
      </a:lt1>
      <a:dk2>
        <a:srgbClr val="002F6C"/>
      </a:dk2>
      <a:lt2>
        <a:srgbClr val="8C8985"/>
      </a:lt2>
      <a:accent1>
        <a:srgbClr val="002F6C"/>
      </a:accent1>
      <a:accent2>
        <a:srgbClr val="0067B9"/>
      </a:accent2>
      <a:accent3>
        <a:srgbClr val="A7C6ED"/>
      </a:accent3>
      <a:accent4>
        <a:srgbClr val="651D32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17A5DC6-C2F3-A144-B20D-C9D17B801AA2}" vid="{E7338EB7-9F14-884A-BB19-AA3E6D5181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USAID-NREL template_v3</Template>
  <TotalTime>211</TotalTime>
  <Words>318</Words>
  <Application>Microsoft Office PowerPoint</Application>
  <PresentationFormat>On-screen Show (4:3)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USAID-NREL template</vt:lpstr>
      <vt:lpstr>1_USAID-NREL template</vt:lpstr>
      <vt:lpstr>Risk Introduction</vt:lpstr>
      <vt:lpstr>What is Risk?</vt:lpstr>
      <vt:lpstr>Assessing the Risk Score</vt:lpstr>
      <vt:lpstr>Evaluating Risks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</dc:title>
  <dc:creator>Marchese, Britton</dc:creator>
  <cp:lastModifiedBy>Elsworth, James</cp:lastModifiedBy>
  <cp:revision>43</cp:revision>
  <cp:lastPrinted>2018-09-05T13:52:35Z</cp:lastPrinted>
  <dcterms:created xsi:type="dcterms:W3CDTF">2018-01-10T16:08:28Z</dcterms:created>
  <dcterms:modified xsi:type="dcterms:W3CDTF">2019-06-13T19:14:58Z</dcterms:modified>
</cp:coreProperties>
</file>